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4" r:id="rId9"/>
    <p:sldId id="265" r:id="rId10"/>
    <p:sldId id="266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3" autoAdjust="0"/>
    <p:restoredTop sz="94660"/>
  </p:normalViewPr>
  <p:slideViewPr>
    <p:cSldViewPr snapToGrid="0">
      <p:cViewPr varScale="1">
        <p:scale>
          <a:sx n="77" d="100"/>
          <a:sy n="77" d="100"/>
        </p:scale>
        <p:origin x="67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C3409-B2F9-4777-8154-6FA3203DF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4C798E-877F-41DF-B2A5-304CC81181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C8C04-F82A-4910-A165-3CE711D0F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CCF52-1425-4300-A84C-E865B434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21404-52A6-4FE3-A0B5-A9B1BC761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F6C15-3E5B-4ED2-89B5-D7B9AFA8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E46C6-49C4-4CF2-ABC7-1484DE0EB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0DBB4-23D8-4618-A4F7-D03BF660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267EED-FF79-4917-A7EE-2FFB8457A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4BC52-51DE-4AF3-8D6C-E174E1D5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22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F11698-4C74-42B2-BA54-7528C8F0F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6656E7-0116-47F8-BB27-12DF6131A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41AEB-1B28-406F-BF92-32CDDB5A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9B05A-CC3B-4DC1-8F83-80E94EF54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EE630-7203-4EE5-9968-BC49A8839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17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2EE9-A6B6-4D2A-8AC3-2FBC3021D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C66A8-8E95-47A3-956E-913B164DC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86BB5-D3F7-49FE-B516-94F9D198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68714-7C46-4252-98F4-D70A1C3C0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81FAC-C241-43CD-8D43-A95292015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9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AE7A6-BC9A-4C8A-8200-1E73AACF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18CE8-49AA-424B-8F3E-46B2CA069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C6ACA-08DF-4486-BF8C-654E9D22D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2710C-D43C-4F29-96AB-14227C7F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CC47F-7559-4016-993F-4A50B0B7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6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476F5-9362-4DEB-AFAE-7E381B4C0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7F5BC-06E2-4A5D-A225-666F4BF111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3C2BE5-28D9-4A57-A8C3-614362AAC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5B54D0-E963-4376-A822-9988DC79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3CE19-23DC-4F46-8EB5-12005801D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76E1A-2D09-4CF1-9B3F-A67E622C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95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99B2E-50D3-43B0-BC41-6976EE6D4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6D1CE-5E30-461D-8716-B6B7263E9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C9C746-2A35-48F5-B97E-D8F34CDB7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EDEFB-FFB5-4C95-81E4-F7037F60D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C7D234-808D-46AE-BC2A-85DC559CEB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785911-4B29-42D8-8268-A93A7906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4A0D93-5E67-46AF-8C96-0AD5AAB6A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7139E8-533E-4D91-9C91-DCFD1DB0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65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624E8-B04A-4C5A-A663-3A14AEBA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7AC09F-72DA-4419-8808-204D3A79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A027E-86E7-4F36-9976-4F2D8EF70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68C060-19BF-4B8F-B9A2-3E15D3F6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E35F89-3D82-45AE-BD6D-4E7C0FBF4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2BE463-DB15-491E-8AF1-91D13AB2C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A6244-5577-4E68-BB3E-4E3517EC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828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40D2-581A-4FD2-8C87-9D4A25D93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4967E-C79F-4CB8-AA06-2A1EA28D3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516C92-84E2-4AFF-92B3-608CF7F76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A23B0-40CB-4A7D-943C-F8E98832E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741DD-3977-410A-B646-D5A3892D8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C6808-A305-494E-B520-E7006066F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6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65917-8C91-4549-B0DA-06F67D5B4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DA029C-EFE8-4BAA-9DC1-EFF7BC00BA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07A5F-668A-4622-B454-60350B5BBF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8DA1C-1FE5-4744-B556-29E9D0D1C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CCED7E-10AE-4935-A7A0-B6A146FD1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B0E735-EA18-4D7B-A9D1-67E3CAF4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378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B36E1E-014C-48B6-8B16-256084DD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D3219-0318-4413-B74A-E99A21332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AFC77-A06F-4902-BDA1-E250215B3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5A6E-6B0A-48B6-8906-6F488EBCD99B}" type="datetimeFigureOut">
              <a:rPr lang="en-US" smtClean="0"/>
              <a:t>1/31/2020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A901E-9CDF-49F9-AB38-FE20AA2E0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A8BA2-2DB2-4998-858D-461078B94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1AE823-BBD7-4389-94D3-18292CE01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4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water, game&#10;&#10;Description automatically generated">
            <a:extLst>
              <a:ext uri="{FF2B5EF4-FFF2-40B4-BE49-F238E27FC236}">
                <a16:creationId xmlns:a16="http://schemas.microsoft.com/office/drawing/2014/main" id="{7CE3FD7D-E76A-4C5D-BAEE-E630BFF0B6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3" b="43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97E97-9562-4272-86E6-8C7095A2E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Detecting Irrigation in Brazil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0800A7-02A9-4A8D-A352-8071BD2F09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/>
              <a:t>Minghui Zhang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50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051D0A2-D68F-4BCC-8D4D-B84B01A48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158" y="1010911"/>
            <a:ext cx="7917682" cy="386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13DF93-11E7-4115-B1B1-560B33976DEF}"/>
              </a:ext>
            </a:extLst>
          </p:cNvPr>
          <p:cNvSpPr/>
          <p:nvPr/>
        </p:nvSpPr>
        <p:spPr>
          <a:xfrm>
            <a:off x="3346382" y="342107"/>
            <a:ext cx="4946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 percent irrigation in each region of Brazil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0F284F-E94D-470A-9771-AC4C30BB2F09}"/>
              </a:ext>
            </a:extLst>
          </p:cNvPr>
          <p:cNvSpPr/>
          <p:nvPr/>
        </p:nvSpPr>
        <p:spPr>
          <a:xfrm>
            <a:off x="2202323" y="5178776"/>
            <a:ext cx="77873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Northeastern Brazil is experiencing a continuous increase in irrigation, while irrigation has declined since 2015 for most other areas. Regulations and infrastructure should focus on the rapid expansion of irrigation in the northeast.</a:t>
            </a:r>
          </a:p>
        </p:txBody>
      </p:sp>
    </p:spTree>
    <p:extLst>
      <p:ext uri="{BB962C8B-B14F-4D97-AF65-F5344CB8AC3E}">
        <p14:creationId xmlns:p14="http://schemas.microsoft.com/office/powerpoint/2010/main" val="2566781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grass, water, field&#10;&#10;Description automatically generated">
            <a:extLst>
              <a:ext uri="{FF2B5EF4-FFF2-40B4-BE49-F238E27FC236}">
                <a16:creationId xmlns:a16="http://schemas.microsoft.com/office/drawing/2014/main" id="{FDEC8A2D-2B25-4865-B830-0FDA5C0F95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9" b="302"/>
          <a:stretch/>
        </p:blipFill>
        <p:spPr>
          <a:xfrm>
            <a:off x="-76025" y="-1"/>
            <a:ext cx="12268025" cy="74941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40B179E-BE4C-4BD7-BF48-71AB3AF52D99}"/>
              </a:ext>
            </a:extLst>
          </p:cNvPr>
          <p:cNvSpPr/>
          <p:nvPr/>
        </p:nvSpPr>
        <p:spPr>
          <a:xfrm>
            <a:off x="627058" y="398054"/>
            <a:ext cx="487922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Though a high false positive rate likely produced overestimation in irrigated percent, we still detect trends in irrigation growth that can inform governmental response through infrastructure building and environmental regulations.</a:t>
            </a:r>
          </a:p>
        </p:txBody>
      </p:sp>
    </p:spTree>
    <p:extLst>
      <p:ext uri="{BB962C8B-B14F-4D97-AF65-F5344CB8AC3E}">
        <p14:creationId xmlns:p14="http://schemas.microsoft.com/office/powerpoint/2010/main" val="88042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F5BC4C-D9A6-44B8-B860-C49AD32759B9}"/>
              </a:ext>
            </a:extLst>
          </p:cNvPr>
          <p:cNvSpPr txBox="1"/>
          <p:nvPr/>
        </p:nvSpPr>
        <p:spPr>
          <a:xfrm>
            <a:off x="1012932" y="505275"/>
            <a:ext cx="3548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Globally, irrigation uses more water than all other industries combined.</a:t>
            </a:r>
          </a:p>
        </p:txBody>
      </p:sp>
      <p:pic>
        <p:nvPicPr>
          <p:cNvPr id="8" name="Picture 7" descr="A picture containing game, clock, device&#10;&#10;Description automatically generated">
            <a:extLst>
              <a:ext uri="{FF2B5EF4-FFF2-40B4-BE49-F238E27FC236}">
                <a16:creationId xmlns:a16="http://schemas.microsoft.com/office/drawing/2014/main" id="{BB5AE024-74C2-4660-B711-E5237B563A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06" y="1448009"/>
            <a:ext cx="4206922" cy="3685133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F6FB752-F5CB-429F-AC19-D6715C9B1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98" y="1363946"/>
            <a:ext cx="5485988" cy="37691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52DD8D-9B82-437A-A0BA-F1B0D056D66D}"/>
              </a:ext>
            </a:extLst>
          </p:cNvPr>
          <p:cNvSpPr txBox="1"/>
          <p:nvPr/>
        </p:nvSpPr>
        <p:spPr>
          <a:xfrm>
            <a:off x="6440833" y="329029"/>
            <a:ext cx="526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 Brazil, irrigation water use is growing thanks to improved infrastructure. The majority of irrigation is performed with center pivot.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BFAC76-CEF3-4CA4-A74A-D442BE0267D8}"/>
              </a:ext>
            </a:extLst>
          </p:cNvPr>
          <p:cNvSpPr/>
          <p:nvPr/>
        </p:nvSpPr>
        <p:spPr>
          <a:xfrm>
            <a:off x="1142140" y="5706394"/>
            <a:ext cx="9631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Our client wants to know where center pivot irrigation is growing fastest in order to provide infrastructural support to irrigation networks and to address water scarcity and environmental issues.</a:t>
            </a:r>
          </a:p>
        </p:txBody>
      </p:sp>
    </p:spTree>
    <p:extLst>
      <p:ext uri="{BB962C8B-B14F-4D97-AF65-F5344CB8AC3E}">
        <p14:creationId xmlns:p14="http://schemas.microsoft.com/office/powerpoint/2010/main" val="172898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2AF4F9-0073-4DC3-AE9D-6DB949BB3228}"/>
              </a:ext>
            </a:extLst>
          </p:cNvPr>
          <p:cNvSpPr txBox="1"/>
          <p:nvPr/>
        </p:nvSpPr>
        <p:spPr>
          <a:xfrm>
            <a:off x="5058160" y="147467"/>
            <a:ext cx="1660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Training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AA1B1E-838E-4164-9F62-25619078881E}"/>
              </a:ext>
            </a:extLst>
          </p:cNvPr>
          <p:cNvSpPr/>
          <p:nvPr/>
        </p:nvSpPr>
        <p:spPr>
          <a:xfrm>
            <a:off x="867810" y="1237764"/>
            <a:ext cx="50919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Agricultural land use map from </a:t>
            </a:r>
            <a:r>
              <a:rPr lang="en-US" dirty="0" err="1"/>
              <a:t>Mapbiomas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pivot locations in 2014 from </a:t>
            </a:r>
            <a:r>
              <a:rPr lang="en-US" dirty="0" err="1"/>
              <a:t>Embrapa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0CF8E3-6CCE-4F3D-8D18-756385C02D88}"/>
              </a:ext>
            </a:extLst>
          </p:cNvPr>
          <p:cNvSpPr/>
          <p:nvPr/>
        </p:nvSpPr>
        <p:spPr>
          <a:xfrm>
            <a:off x="6857999" y="1223567"/>
            <a:ext cx="45519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Measure of greenness (EVI) calculated from MODIS satellite imagery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C9CEC-DB98-42B2-ADFE-3B34CEDB1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99" t="32609" r="28000" b="15797"/>
          <a:stretch/>
        </p:blipFill>
        <p:spPr>
          <a:xfrm>
            <a:off x="1355787" y="2081905"/>
            <a:ext cx="3560188" cy="35383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341EBC-3B39-4BC3-8626-3481315C69D1}"/>
              </a:ext>
            </a:extLst>
          </p:cNvPr>
          <p:cNvSpPr/>
          <p:nvPr/>
        </p:nvSpPr>
        <p:spPr>
          <a:xfrm>
            <a:off x="1615194" y="5742710"/>
            <a:ext cx="3136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Reported center pivot locations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FCADC5-E486-457B-B0F0-BB62536A03B2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183252" y="4303643"/>
            <a:ext cx="563800" cy="143906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9915D4A-A54B-4E95-84B2-DDFD5645B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309" y="2545887"/>
            <a:ext cx="5357307" cy="28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79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0C19B7C-22EC-4FD3-91AE-AD2CA7FC2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77" y="1328417"/>
            <a:ext cx="5238334" cy="36894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5E7364-549B-4420-B40D-D21146BC16FE}"/>
              </a:ext>
            </a:extLst>
          </p:cNvPr>
          <p:cNvSpPr txBox="1"/>
          <p:nvPr/>
        </p:nvSpPr>
        <p:spPr>
          <a:xfrm>
            <a:off x="3133077" y="177285"/>
            <a:ext cx="5109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Satellite-derived features can be categorized as (1) phenological or (2) timeseries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2B2C26-E7ED-4F81-A366-05B1C095BCAF}"/>
              </a:ext>
            </a:extLst>
          </p:cNvPr>
          <p:cNvSpPr/>
          <p:nvPr/>
        </p:nvSpPr>
        <p:spPr>
          <a:xfrm>
            <a:off x="2750557" y="5234547"/>
            <a:ext cx="406495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Phenological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Date and height of the peak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Date and height of the minimum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Date and height of the inflection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Crop cycle length (in days)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914E1-9F8C-447A-87CC-56F4556CF27C}"/>
              </a:ext>
            </a:extLst>
          </p:cNvPr>
          <p:cNvSpPr/>
          <p:nvPr/>
        </p:nvSpPr>
        <p:spPr>
          <a:xfrm>
            <a:off x="7663799" y="5326880"/>
            <a:ext cx="2802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Timeseries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Value of EVI at each date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D33EF0-3ABF-482C-861F-FC93B819A2F1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783037" y="2236305"/>
            <a:ext cx="1312963" cy="2998242"/>
          </a:xfrm>
          <a:prstGeom prst="straightConnector1">
            <a:avLst/>
          </a:prstGeom>
          <a:ln w="2222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8D5908-1514-4F54-8542-F20C20C478F1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371411" y="4850296"/>
            <a:ext cx="693413" cy="476584"/>
          </a:xfrm>
          <a:prstGeom prst="straightConnector1">
            <a:avLst/>
          </a:prstGeom>
          <a:ln w="222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DB7D75-3D37-4990-8065-5C4F2938CBDA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783037" y="3359427"/>
            <a:ext cx="656481" cy="1875120"/>
          </a:xfrm>
          <a:prstGeom prst="straightConnector1">
            <a:avLst/>
          </a:prstGeom>
          <a:ln w="2222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7EA982-5120-4D2A-B01A-907CB9CE0AAA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4356509" y="4296987"/>
            <a:ext cx="426528" cy="937560"/>
          </a:xfrm>
          <a:prstGeom prst="straightConnector1">
            <a:avLst/>
          </a:prstGeom>
          <a:ln w="2222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6F1DFEF-C395-45B8-B829-F0ECC9B4C8B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911550" y="4850296"/>
            <a:ext cx="1153274" cy="476584"/>
          </a:xfrm>
          <a:prstGeom prst="straightConnector1">
            <a:avLst/>
          </a:prstGeom>
          <a:ln w="222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696D0C-AF32-4453-A05E-253D4FF71B62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7533862" y="4857868"/>
            <a:ext cx="1530962" cy="469012"/>
          </a:xfrm>
          <a:prstGeom prst="straightConnector1">
            <a:avLst/>
          </a:prstGeom>
          <a:ln w="2222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638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40C8D2D-3CAC-4B9A-91E7-E20603D5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78" y="1605425"/>
            <a:ext cx="5198787" cy="364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2A4786-9A3E-47CE-9784-4BF4C595D200}"/>
              </a:ext>
            </a:extLst>
          </p:cNvPr>
          <p:cNvSpPr txBox="1"/>
          <p:nvPr/>
        </p:nvSpPr>
        <p:spPr>
          <a:xfrm>
            <a:off x="1689652" y="177285"/>
            <a:ext cx="8448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Phenological features related to the timing and height of the peak can differentiate irrigated from rainfed points. Features at other times cannot.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6B5415D-7848-4930-AEB1-5411FE2AA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837" y="1558049"/>
            <a:ext cx="5198786" cy="374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B969742-06DE-402F-8B63-522758EB93B0}"/>
              </a:ext>
            </a:extLst>
          </p:cNvPr>
          <p:cNvSpPr/>
          <p:nvPr/>
        </p:nvSpPr>
        <p:spPr>
          <a:xfrm>
            <a:off x="2305878" y="5389400"/>
            <a:ext cx="229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Related to peak height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01CBD3-9EB3-482C-BAE7-58FFC3F183E9}"/>
              </a:ext>
            </a:extLst>
          </p:cNvPr>
          <p:cNvSpPr/>
          <p:nvPr/>
        </p:nvSpPr>
        <p:spPr>
          <a:xfrm>
            <a:off x="8143461" y="5389400"/>
            <a:ext cx="2241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Unrelated to the peak</a:t>
            </a:r>
          </a:p>
        </p:txBody>
      </p:sp>
    </p:spTree>
    <p:extLst>
      <p:ext uri="{BB962C8B-B14F-4D97-AF65-F5344CB8AC3E}">
        <p14:creationId xmlns:p14="http://schemas.microsoft.com/office/powerpoint/2010/main" val="97091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548BD61-6B36-42D8-9A34-AF9DBFB49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514" y="1148143"/>
            <a:ext cx="3580972" cy="25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CA7852-8C30-4393-BB53-9C9B457E44D6}"/>
              </a:ext>
            </a:extLst>
          </p:cNvPr>
          <p:cNvSpPr txBox="1"/>
          <p:nvPr/>
        </p:nvSpPr>
        <p:spPr>
          <a:xfrm>
            <a:off x="2210925" y="97772"/>
            <a:ext cx="7770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Certain times of the year can differentiate irrigated from rainfed points. The time windows that work best will differ by region.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653168-E62C-430B-8164-C6E66131F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9" y="3880600"/>
            <a:ext cx="37052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C388AF8-91C6-4F22-9BB4-85A8EF357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6" y="3880600"/>
            <a:ext cx="37052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779B0A6-D83A-4E58-AD97-3A3DA0EB7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043" y="3880600"/>
            <a:ext cx="370522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10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A54C0-1993-4C9B-B79D-A84E118A1ADE}"/>
              </a:ext>
            </a:extLst>
          </p:cNvPr>
          <p:cNvSpPr txBox="1"/>
          <p:nvPr/>
        </p:nvSpPr>
        <p:spPr>
          <a:xfrm>
            <a:off x="2210925" y="97772"/>
            <a:ext cx="7770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Irrigation is unevenly distributed across Brazil, indicating that geographic features would be important predictors of irrigation.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5A3FC4-EB08-4D81-A46D-A300F9CB8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901" y="1629501"/>
            <a:ext cx="3705225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5B2F04C-F767-4B83-9BD1-C149D752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76" y="1581150"/>
            <a:ext cx="370522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F315888-A01B-4C79-BF19-21161DC59885}"/>
              </a:ext>
            </a:extLst>
          </p:cNvPr>
          <p:cNvSpPr/>
          <p:nvPr/>
        </p:nvSpPr>
        <p:spPr>
          <a:xfrm>
            <a:off x="1669155" y="5748994"/>
            <a:ext cx="95048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However, the inclusion of geographic predictors may result in a model that’s unable to predict the expansion of irrigation to new areas.</a:t>
            </a:r>
          </a:p>
        </p:txBody>
      </p:sp>
    </p:spTree>
    <p:extLst>
      <p:ext uri="{BB962C8B-B14F-4D97-AF65-F5344CB8AC3E}">
        <p14:creationId xmlns:p14="http://schemas.microsoft.com/office/powerpoint/2010/main" val="26549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18AD62-3E03-4F3E-A71F-39AC506370AC}"/>
              </a:ext>
            </a:extLst>
          </p:cNvPr>
          <p:cNvSpPr txBox="1"/>
          <p:nvPr/>
        </p:nvSpPr>
        <p:spPr>
          <a:xfrm>
            <a:off x="646043" y="386007"/>
            <a:ext cx="10177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Our final model specification trains a separate random forest model for each region of Brazil to account for spatial differences in crop growth,  but does not include geographic predictors. 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C57F707-5550-49C3-970D-427DFCAD4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26" y="1325838"/>
            <a:ext cx="5885826" cy="420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F8CAE8-FC42-473D-BEE5-11E5E2BC7FA4}"/>
              </a:ext>
            </a:extLst>
          </p:cNvPr>
          <p:cNvSpPr txBox="1"/>
          <p:nvPr/>
        </p:nvSpPr>
        <p:spPr>
          <a:xfrm>
            <a:off x="897834" y="5764106"/>
            <a:ext cx="10177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separate classification probability threshold is chosen for each region to maintain a consistent true positive rate across Brazil.  </a:t>
            </a:r>
          </a:p>
        </p:txBody>
      </p:sp>
    </p:spTree>
    <p:extLst>
      <p:ext uri="{BB962C8B-B14F-4D97-AF65-F5344CB8AC3E}">
        <p14:creationId xmlns:p14="http://schemas.microsoft.com/office/powerpoint/2010/main" val="1890604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041F9C-EF4D-4195-B87A-44998A0174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403736"/>
              </p:ext>
            </p:extLst>
          </p:nvPr>
        </p:nvGraphicFramePr>
        <p:xfrm>
          <a:off x="1808961" y="1570383"/>
          <a:ext cx="9124083" cy="2517388"/>
        </p:xfrm>
        <a:graphic>
          <a:graphicData uri="http://schemas.openxmlformats.org/drawingml/2006/table">
            <a:tbl>
              <a:tblPr/>
              <a:tblGrid>
                <a:gridCol w="1122965">
                  <a:extLst>
                    <a:ext uri="{9D8B030D-6E8A-4147-A177-3AD203B41FA5}">
                      <a16:colId xmlns:a16="http://schemas.microsoft.com/office/drawing/2014/main" val="3596121023"/>
                    </a:ext>
                  </a:extLst>
                </a:gridCol>
                <a:gridCol w="935803">
                  <a:extLst>
                    <a:ext uri="{9D8B030D-6E8A-4147-A177-3AD203B41FA5}">
                      <a16:colId xmlns:a16="http://schemas.microsoft.com/office/drawing/2014/main" val="629975379"/>
                    </a:ext>
                  </a:extLst>
                </a:gridCol>
                <a:gridCol w="1413063">
                  <a:extLst>
                    <a:ext uri="{9D8B030D-6E8A-4147-A177-3AD203B41FA5}">
                      <a16:colId xmlns:a16="http://schemas.microsoft.com/office/drawing/2014/main" val="4105814541"/>
                    </a:ext>
                  </a:extLst>
                </a:gridCol>
                <a:gridCol w="1413063">
                  <a:extLst>
                    <a:ext uri="{9D8B030D-6E8A-4147-A177-3AD203B41FA5}">
                      <a16:colId xmlns:a16="http://schemas.microsoft.com/office/drawing/2014/main" val="4099672090"/>
                    </a:ext>
                  </a:extLst>
                </a:gridCol>
                <a:gridCol w="1413063">
                  <a:extLst>
                    <a:ext uri="{9D8B030D-6E8A-4147-A177-3AD203B41FA5}">
                      <a16:colId xmlns:a16="http://schemas.microsoft.com/office/drawing/2014/main" val="1873847304"/>
                    </a:ext>
                  </a:extLst>
                </a:gridCol>
                <a:gridCol w="1413063">
                  <a:extLst>
                    <a:ext uri="{9D8B030D-6E8A-4147-A177-3AD203B41FA5}">
                      <a16:colId xmlns:a16="http://schemas.microsoft.com/office/drawing/2014/main" val="1485533090"/>
                    </a:ext>
                  </a:extLst>
                </a:gridCol>
                <a:gridCol w="1413063">
                  <a:extLst>
                    <a:ext uri="{9D8B030D-6E8A-4147-A177-3AD203B41FA5}">
                      <a16:colId xmlns:a16="http://schemas.microsoft.com/office/drawing/2014/main" val="1486441914"/>
                    </a:ext>
                  </a:extLst>
                </a:gridCol>
              </a:tblGrid>
              <a:tr h="59792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Region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Threshold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False positive rate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False negative rate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True positive rate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True negative rate</a:t>
                      </a:r>
                      <a:endParaRPr lang="en-US" sz="2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Percent irrigation in training data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402448"/>
                  </a:ext>
                </a:extLst>
              </a:tr>
              <a:tr h="3838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South 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0.42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0.25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0.75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0.57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20%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306858"/>
                  </a:ext>
                </a:extLst>
              </a:tr>
              <a:tr h="3838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Center-west 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0.54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0.12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0.88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0.45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47%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839737"/>
                  </a:ext>
                </a:extLst>
              </a:tr>
              <a:tr h="3838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Southeast 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0.70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0.09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0.91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86%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209746"/>
                  </a:ext>
                </a:extLst>
              </a:tr>
              <a:tr h="3838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Northeast 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0.57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0.14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0.85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0.42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53%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677544"/>
                  </a:ext>
                </a:extLst>
              </a:tr>
              <a:tr h="38389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North 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0.70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0.13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0.87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0.30</a:t>
                      </a:r>
                      <a:endParaRPr lang="en-US" sz="280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13%</a:t>
                      </a:r>
                      <a:endParaRPr lang="en-US" sz="28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53682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397381F4-D43E-4782-B2EE-8EE2428F1D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199" y="2667298"/>
            <a:ext cx="1412205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0AA7F9-5D75-4D18-B2E1-0247A602B010}"/>
              </a:ext>
            </a:extLst>
          </p:cNvPr>
          <p:cNvSpPr/>
          <p:nvPr/>
        </p:nvSpPr>
        <p:spPr>
          <a:xfrm>
            <a:off x="2171719" y="401741"/>
            <a:ext cx="8299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 true positives are maintained for all regions, at the expense of high false positives.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2EA72A-92F5-4103-967F-CDE490712576}"/>
              </a:ext>
            </a:extLst>
          </p:cNvPr>
          <p:cNvSpPr/>
          <p:nvPr/>
        </p:nvSpPr>
        <p:spPr>
          <a:xfrm>
            <a:off x="3041374" y="4783669"/>
            <a:ext cx="63363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cost of falsely detected irrigation can be mitigated by conducting ground surveys of fields predicted as irrigated.</a:t>
            </a:r>
          </a:p>
          <a:p>
            <a:pPr algn="ctr"/>
            <a:r>
              <a:rPr lang="en-US" dirty="0"/>
              <a:t>These surveys should be targeted in regions with higher false positive rate, such as the north and southeast.</a:t>
            </a:r>
          </a:p>
        </p:txBody>
      </p:sp>
    </p:spTree>
    <p:extLst>
      <p:ext uri="{BB962C8B-B14F-4D97-AF65-F5344CB8AC3E}">
        <p14:creationId xmlns:p14="http://schemas.microsoft.com/office/powerpoint/2010/main" val="2572759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491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Office Theme</vt:lpstr>
      <vt:lpstr>Detecting Irrigation in Brazil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Irrigation in Brazil</dc:title>
  <dc:creator>MsMonkey</dc:creator>
  <cp:lastModifiedBy>MsMonkey</cp:lastModifiedBy>
  <cp:revision>10</cp:revision>
  <dcterms:created xsi:type="dcterms:W3CDTF">2020-01-30T19:37:01Z</dcterms:created>
  <dcterms:modified xsi:type="dcterms:W3CDTF">2020-01-30T20:23:15Z</dcterms:modified>
</cp:coreProperties>
</file>